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4"/>
    <p:restoredTop sz="93971"/>
  </p:normalViewPr>
  <p:slideViewPr>
    <p:cSldViewPr snapToGrid="0" snapToObjects="1">
      <p:cViewPr varScale="1">
        <p:scale>
          <a:sx n="72" d="100"/>
          <a:sy n="72" d="100"/>
        </p:scale>
        <p:origin x="1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1CB3-CCA6-1C4C-825F-3F3578330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1F073-5AD8-E54C-8A8A-F9AF0C375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A0A05-702E-2B4C-825D-07129B53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72CD-6B27-F944-84EF-CCDC5472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85655-E18C-9047-A49D-3D07E53B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C290-13BF-0D47-842D-8E4C6D2C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C12ED-BE0B-E34A-A8EF-473AC3610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908A-EA18-F74B-8EE3-BAA04471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0CA10-FD6F-CC4A-9142-1A0D3371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251E8-813C-9847-8495-8F7C8F33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9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59B05F-7C2A-704D-BCBB-F83C3523F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0B2E3-062C-E446-988B-0E84C6355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2B6E2-D9F5-D14F-BCCD-16634379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92B9C-775E-054F-8359-02772798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7525F-ECC8-B742-AB95-77F73A17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2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719D-ABCE-8546-B2D6-884EE88F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0891C-D927-EC41-90D1-C62377198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C5A93-B8D9-8943-9C10-A3D38E9B7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DEF4-FCBE-9C46-8651-9DCAC1607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B52A9-434E-E048-B813-B1BB7550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CE22-6E04-FF47-A531-5B6F660B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97B76-975D-DE46-8175-293EFE185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2348C-82D7-4545-A0DB-2074583EC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4899E-DB45-3145-8B66-0D2FEE8F5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23A8D-590B-1342-AB1B-DF27810C5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0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1114-0322-CD4C-923A-BC4CFBC5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0B787-8B02-B149-89FF-BE176450C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A3543-5D1B-7C4B-ACFE-A134F1B80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7C275-772B-2040-9118-4628F60B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437D8-5BB2-2E48-95D2-4BDAD4FE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DAA6A-DB56-C44A-91DE-52A23662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0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FAB3-1707-3F48-8C61-8D5F017A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3B360-C567-2C46-B55D-73C19EF5A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8BB631-4B24-BC43-A216-57CDE66AB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B0B274-34B0-E241-90CE-05486B3FA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5B35E-5565-E746-BEC0-EF250A720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CD6DC9-E502-CE45-82D5-5AE3645A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ABB660-7262-5644-9DC9-CDAF1A6B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2DB672-06D4-6941-8B70-D66B8D74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9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C2FD4-5C08-B447-A3DE-96A3C5A0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FA10A-98E4-6946-A530-A753A7BE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237C1-9C0E-6840-81DA-62BB62132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01298-2C07-0840-9170-C26711E7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8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88C03-EC65-E24F-B21B-A8B7D927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BF322-8549-1247-A03A-60CD39CB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11394-6592-EF4D-B25F-518190B2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3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4BE5-2B48-444D-B6C0-8524839C5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CCE04-D553-2748-B46F-71F95E8B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BBED8-B733-0041-ABBD-E64D3561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0FC57-AADC-E144-B8B2-7C664095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A4F91-1CA2-2040-87E7-1D2299D0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9766-F17E-EC45-A240-90D00B37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B0E1F-6FC2-7D43-A87E-A185AFDC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A8880-7B94-FE45-8D29-747A2A58E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05C91-C620-5940-A0DA-EC8B75474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4730D-8E89-8543-9DFC-3D5441C9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ED75F-1D4C-AF4B-85C3-CE8617D4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DB2E4-9CF6-B243-A937-570923CD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3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CB54A-B346-D449-AF29-104847F4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67AD6-2F1F-DE46-80E5-63E5C9EEA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45A58-FEB1-7543-9DA6-318DC6599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74524-9A66-B94E-9E5D-B501D3911703}" type="datetimeFigureOut">
              <a:rPr lang="en-US" smtClean="0"/>
              <a:t>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78155-1812-9D45-8B64-E644A25E8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4F048-ECDB-4B41-8607-781F714CA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5FFE3-C5FE-2C48-9A2B-157592E9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edebrasileirademea.ning.com/" TargetMode="Externa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8F42-C9A3-A448-A4C0-7DFC838F9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753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Associação</a:t>
            </a:r>
            <a:r>
              <a:rPr lang="en-US" dirty="0"/>
              <a:t> Rede </a:t>
            </a:r>
            <a:r>
              <a:rPr lang="en-US" dirty="0" err="1"/>
              <a:t>Brasileira</a:t>
            </a:r>
            <a:r>
              <a:rPr lang="en-US" dirty="0"/>
              <a:t> de </a:t>
            </a:r>
            <a:r>
              <a:rPr lang="en-US" dirty="0" err="1"/>
              <a:t>Monitoramento</a:t>
            </a:r>
            <a:r>
              <a:rPr lang="en-US" dirty="0"/>
              <a:t> e </a:t>
            </a:r>
            <a:r>
              <a:rPr lang="en-US" dirty="0" err="1"/>
              <a:t>Avaliação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Relatório da </a:t>
            </a:r>
            <a:r>
              <a:rPr lang="en-US" dirty="0" err="1"/>
              <a:t>Gestão</a:t>
            </a:r>
            <a:r>
              <a:rPr lang="en-US" dirty="0"/>
              <a:t> da </a:t>
            </a:r>
            <a:r>
              <a:rPr lang="en-US" dirty="0" err="1"/>
              <a:t>Diretoria</a:t>
            </a:r>
            <a:r>
              <a:rPr lang="en-US" dirty="0"/>
              <a:t> </a:t>
            </a:r>
            <a:r>
              <a:rPr lang="en-US" dirty="0" err="1"/>
              <a:t>Colegiada</a:t>
            </a:r>
            <a:r>
              <a:rPr lang="en-US" dirty="0"/>
              <a:t> 2016-2018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87E4F2-3208-7E49-8AD9-F6F5C4FE6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371" y="4451123"/>
            <a:ext cx="9144000" cy="1655762"/>
          </a:xfrm>
        </p:spPr>
        <p:txBody>
          <a:bodyPr/>
          <a:lstStyle/>
          <a:p>
            <a:r>
              <a:rPr lang="en-US" dirty="0"/>
              <a:t>Assembleia </a:t>
            </a:r>
            <a:r>
              <a:rPr lang="en-US" dirty="0" err="1"/>
              <a:t>Geral</a:t>
            </a:r>
            <a:r>
              <a:rPr lang="en-US" dirty="0"/>
              <a:t>, 19 de Janeiro de 2019</a:t>
            </a:r>
          </a:p>
        </p:txBody>
      </p:sp>
    </p:spTree>
    <p:extLst>
      <p:ext uri="{BB962C8B-B14F-4D97-AF65-F5344CB8AC3E}">
        <p14:creationId xmlns:p14="http://schemas.microsoft.com/office/powerpoint/2010/main" val="408533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i="1" dirty="0"/>
              <a:t>VIII Seminário Nacional da RBMA</a:t>
            </a:r>
            <a:r>
              <a:rPr lang="en-US" b="1" i="1" dirty="0"/>
              <a:t>:</a:t>
            </a:r>
            <a:r>
              <a:rPr lang="uz-Cyrl-UZ" dirty="0"/>
              <a:t> "</a:t>
            </a:r>
            <a:r>
              <a:rPr lang="pt-BR" b="1" dirty="0"/>
              <a:t>Avaliação: </a:t>
            </a:r>
            <a:r>
              <a:rPr lang="pt-BR" b="1" dirty="0" err="1"/>
              <a:t>g</a:t>
            </a:r>
            <a:br>
              <a:rPr lang="pt-BR" b="1" dirty="0"/>
            </a:br>
            <a:r>
              <a:rPr lang="pt-BR" b="1" dirty="0"/>
              <a:t>estão e utilidade em uma sociedade em transformação</a:t>
            </a:r>
            <a:r>
              <a:rPr lang="uz-Cyrl-UZ" dirty="0"/>
              <a:t>”</a:t>
            </a: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5D2B9E9-7433-3E46-9CAC-1AF226D1B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30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63606C-C83E-F24F-B122-653C17A1D8D6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45" y="2331405"/>
            <a:ext cx="4838655" cy="2316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CBF9D2-8180-CA43-BC76-3D6325F28397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333" y="2383655"/>
            <a:ext cx="3912235" cy="2931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12FBF8D-A914-2F45-90B2-213001672086}"/>
              </a:ext>
            </a:extLst>
          </p:cNvPr>
          <p:cNvSpPr/>
          <p:nvPr/>
        </p:nvSpPr>
        <p:spPr>
          <a:xfrm>
            <a:off x="5921828" y="5472875"/>
            <a:ext cx="6096000" cy="390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340" indent="269875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uz-Cyrl-UZ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Mesa 2A – </a:t>
            </a:r>
            <a:r>
              <a:rPr lang="uz-Cyrl-UZ" b="1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avaliação de políticas governamentais</a:t>
            </a:r>
            <a:endParaRPr lang="en-US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BBFAFB-5027-F14D-B578-C3263080B750}"/>
              </a:ext>
            </a:extLst>
          </p:cNvPr>
          <p:cNvSpPr txBox="1"/>
          <p:nvPr/>
        </p:nvSpPr>
        <p:spPr>
          <a:xfrm>
            <a:off x="907314" y="4839847"/>
            <a:ext cx="5014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Transmitimos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vivo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facebook</a:t>
            </a:r>
            <a:r>
              <a:rPr lang="en-US" dirty="0"/>
              <a:t> </a:t>
            </a:r>
            <a:r>
              <a:rPr lang="en-US" dirty="0" err="1"/>
              <a:t>algumas</a:t>
            </a:r>
            <a:r>
              <a:rPr lang="en-US" dirty="0"/>
              <a:t> mesas</a:t>
            </a:r>
          </a:p>
        </p:txBody>
      </p:sp>
    </p:spTree>
    <p:extLst>
      <p:ext uri="{BB962C8B-B14F-4D97-AF65-F5344CB8AC3E}">
        <p14:creationId xmlns:p14="http://schemas.microsoft.com/office/powerpoint/2010/main" val="46655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i="1" dirty="0"/>
              <a:t>3.5. Representação Institucional e participação em eventos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5D2B9E9-7433-3E46-9CAC-1AF226D1B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261" y="1395720"/>
            <a:ext cx="109960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uz-Cyrl-UZ" b="1" dirty="0"/>
              <a:t>Assembleia da RELAC – Rede Latino Americana de M&amp;A</a:t>
            </a:r>
            <a:endParaRPr lang="en-US" dirty="0"/>
          </a:p>
          <a:p>
            <a:r>
              <a:rPr lang="uz-Cyrl-UZ" dirty="0"/>
              <a:t>A RB</a:t>
            </a:r>
            <a:r>
              <a:rPr lang="pt-BR" dirty="0"/>
              <a:t>MA participou da Assembleia da Rede Latino-Americana e Caribe de M&amp;A (RELAC), </a:t>
            </a:r>
          </a:p>
          <a:p>
            <a:r>
              <a:rPr lang="pt-BR" dirty="0"/>
              <a:t>Conferência conjunta RELAC + REDLACME + IDEAS - México, em dezembro de 2017. </a:t>
            </a:r>
          </a:p>
          <a:p>
            <a:r>
              <a:rPr lang="pt-BR" dirty="0"/>
              <a:t>Brasil foi reeleito para participar do Comitê Executivo 2018-2020 da RELAC : </a:t>
            </a:r>
            <a:r>
              <a:rPr lang="pt-BR" dirty="0" err="1"/>
              <a:t>Breynner</a:t>
            </a:r>
            <a:r>
              <a:rPr lang="pt-BR" dirty="0"/>
              <a:t> Oliveira, da Universidade Federal de Ouro Preto e </a:t>
            </a:r>
            <a:r>
              <a:rPr lang="pt-BR" dirty="0" err="1"/>
              <a:t>ex-membro</a:t>
            </a:r>
            <a:r>
              <a:rPr lang="pt-BR" dirty="0"/>
              <a:t> da Diretoria Colegiada da RBMA.</a:t>
            </a:r>
          </a:p>
          <a:p>
            <a:endParaRPr lang="en-US" dirty="0"/>
          </a:p>
          <a:p>
            <a:pPr lvl="0"/>
            <a:r>
              <a:rPr lang="uz-Cyrl-UZ" b="1" dirty="0"/>
              <a:t>GT de Avaliação do SUS –  Ministério da Saúde</a:t>
            </a:r>
            <a:endParaRPr lang="en-US" dirty="0"/>
          </a:p>
          <a:p>
            <a:r>
              <a:rPr lang="uz-Cyrl-UZ" dirty="0"/>
              <a:t>A RB</a:t>
            </a:r>
            <a:r>
              <a:rPr lang="pt-BR" dirty="0"/>
              <a:t>MA foi convidada pelo Ministério da Saúde para compor o GT (Grupo de Trabalho) de Avaliação do Sistema Único de Saúde (SUS</a:t>
            </a:r>
            <a:r>
              <a:rPr lang="en-US" dirty="0"/>
              <a:t> </a:t>
            </a:r>
            <a:r>
              <a:rPr lang="pt-BR" dirty="0"/>
              <a:t>). </a:t>
            </a:r>
          </a:p>
          <a:p>
            <a:endParaRPr lang="pt-BR" dirty="0"/>
          </a:p>
          <a:p>
            <a:r>
              <a:rPr lang="pt-BR" b="1" dirty="0"/>
              <a:t>Lançamento </a:t>
            </a:r>
            <a:r>
              <a:rPr lang="pt" dirty="0"/>
              <a:t>Práticas de Avaliação da Cooperação Internacional no Brasil – Brasília – Semana CLEAR 2018 - junho</a:t>
            </a:r>
            <a:endParaRPr lang="pt-BR" b="1" dirty="0"/>
          </a:p>
          <a:p>
            <a:r>
              <a:rPr lang="pt-BR" b="1" dirty="0" err="1"/>
              <a:t>Webinário</a:t>
            </a:r>
            <a:r>
              <a:rPr lang="pt-BR" b="1" dirty="0"/>
              <a:t> – </a:t>
            </a:r>
            <a:r>
              <a:rPr lang="pt" dirty="0"/>
              <a:t> Práticas de Avaliação da Cooperação Internacional no Brasil </a:t>
            </a:r>
            <a:r>
              <a:rPr lang="pt-BR" b="1" dirty="0"/>
              <a:t>Outubro de 2018</a:t>
            </a:r>
          </a:p>
          <a:p>
            <a:endParaRPr lang="pt-BR" b="1" dirty="0"/>
          </a:p>
          <a:p>
            <a:r>
              <a:rPr lang="en-US" b="1" dirty="0">
                <a:effectLst/>
              </a:rPr>
              <a:t>Palestra –</a:t>
            </a:r>
            <a:r>
              <a:rPr lang="en-US" dirty="0">
                <a:effectLst/>
              </a:rPr>
              <a:t> </a:t>
            </a:r>
            <a:r>
              <a:rPr lang="pt" dirty="0"/>
              <a:t>V Simpósio Paranaense de Ciências Sociais - Universidade Estadual do Oeste do Paraná (UNIOESTE) setembro de 2018.</a:t>
            </a:r>
          </a:p>
          <a:p>
            <a:endParaRPr lang="pt-BR" dirty="0"/>
          </a:p>
          <a:p>
            <a:r>
              <a:rPr lang="en-US" dirty="0" err="1"/>
              <a:t>Representacao</a:t>
            </a:r>
            <a:r>
              <a:rPr lang="en-US" dirty="0"/>
              <a:t> no </a:t>
            </a:r>
            <a:r>
              <a:rPr lang="en-US" dirty="0" err="1"/>
              <a:t>Evento</a:t>
            </a:r>
            <a:r>
              <a:rPr lang="en-US" dirty="0"/>
              <a:t> no </a:t>
            </a:r>
            <a:r>
              <a:rPr lang="uz-Cyrl-UZ" dirty="0"/>
              <a:t>Banco Nacional de Desenvolvimento Econômico e Social (BNDES)</a:t>
            </a:r>
            <a:r>
              <a:rPr lang="en-US" dirty="0"/>
              <a:t> – </a:t>
            </a:r>
            <a:r>
              <a:rPr lang="en-US" dirty="0" err="1"/>
              <a:t>junho</a:t>
            </a:r>
            <a:r>
              <a:rPr lang="en-US" dirty="0"/>
              <a:t> de 2018</a:t>
            </a:r>
          </a:p>
          <a:p>
            <a:r>
              <a:rPr lang="en-US" dirty="0" err="1"/>
              <a:t>Representacao</a:t>
            </a:r>
            <a:r>
              <a:rPr lang="en-US" dirty="0"/>
              <a:t> no </a:t>
            </a:r>
            <a:r>
              <a:rPr lang="en-US" dirty="0" err="1"/>
              <a:t>Evento</a:t>
            </a:r>
            <a:r>
              <a:rPr lang="en-US" dirty="0"/>
              <a:t> Rede de </a:t>
            </a:r>
            <a:r>
              <a:rPr lang="en-US" dirty="0" err="1"/>
              <a:t>Medidas</a:t>
            </a:r>
            <a:r>
              <a:rPr lang="en-US" dirty="0"/>
              <a:t> de </a:t>
            </a:r>
            <a:r>
              <a:rPr lang="en-US" dirty="0" err="1"/>
              <a:t>Impacto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0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Cyrl-UZ" b="1" dirty="0"/>
              <a:t>Plataformas digitais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DBD321-CD11-C042-B43E-5350DB63A8DB}"/>
              </a:ext>
            </a:extLst>
          </p:cNvPr>
          <p:cNvSpPr/>
          <p:nvPr/>
        </p:nvSpPr>
        <p:spPr>
          <a:xfrm>
            <a:off x="186813" y="1119774"/>
            <a:ext cx="9065342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</a:pPr>
            <a:r>
              <a:rPr lang="uz-Cyrl-UZ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Facebook RBMA</a:t>
            </a:r>
            <a:r>
              <a:rPr lang="uz-Cyrl-UZ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C1F05-6B19-B441-BC3E-4E20E3AF1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57" y="1690688"/>
            <a:ext cx="4826333" cy="3721510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7B67BE59-2506-ED4B-8DE2-338498C1B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080" y="1027906"/>
            <a:ext cx="64807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z-Cyrl-UZ" b="1" i="1" dirty="0"/>
              <a:t>Plataforma Ning</a:t>
            </a:r>
            <a:r>
              <a:rPr lang="uz-Cyrl-UZ" dirty="0"/>
              <a:t> – </a:t>
            </a:r>
            <a:r>
              <a:rPr lang="uz-Cyrl-UZ" u="sng" dirty="0">
                <a:hlinkClick r:id="rId3"/>
              </a:rPr>
              <a:t>http://redebrasileirademea.ning.com</a:t>
            </a:r>
            <a:r>
              <a:rPr lang="uz-Cyrl-UZ" dirty="0"/>
              <a:t>,</a:t>
            </a:r>
            <a:endParaRPr lang="en-US" dirty="0">
              <a:effectLst/>
            </a:endParaRPr>
          </a:p>
          <a:p>
            <a:r>
              <a:rPr lang="uz-Cyrl-UZ" dirty="0"/>
              <a:t>Manutenção da plataforma da Rede: </a:t>
            </a:r>
            <a:r>
              <a:rPr lang="en-US" dirty="0"/>
              <a:t> </a:t>
            </a:r>
            <a:r>
              <a:rPr lang="uz-Cyrl-UZ" dirty="0"/>
              <a:t>atualmente </a:t>
            </a:r>
            <a:r>
              <a:rPr lang="en-US" dirty="0"/>
              <a:t>7911 </a:t>
            </a:r>
            <a:r>
              <a:rPr lang="en-US" dirty="0" err="1"/>
              <a:t>membros</a:t>
            </a:r>
            <a:r>
              <a:rPr lang="en-US" dirty="0"/>
              <a:t> </a:t>
            </a:r>
            <a:r>
              <a:rPr lang="en-US" dirty="0" err="1"/>
              <a:t>ativos</a:t>
            </a:r>
            <a:r>
              <a:rPr lang="en-US" dirty="0"/>
              <a:t>   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9D8311-1544-D94F-B701-9000D4EA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227" y="1982585"/>
            <a:ext cx="5790573" cy="420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6816-EC38-9341-871E-3C0B9488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Situação</a:t>
            </a:r>
            <a:r>
              <a:rPr lang="en-US" b="1" dirty="0"/>
              <a:t> </a:t>
            </a:r>
            <a:r>
              <a:rPr lang="en-US" b="1" dirty="0" err="1"/>
              <a:t>financeira</a:t>
            </a:r>
            <a:r>
              <a:rPr lang="en-US" b="1" dirty="0"/>
              <a:t> – </a:t>
            </a:r>
            <a:r>
              <a:rPr lang="en-US" b="1" dirty="0" err="1"/>
              <a:t>ano</a:t>
            </a:r>
            <a:r>
              <a:rPr lang="en-US" b="1" dirty="0"/>
              <a:t> 2017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95D7-DA47-EB40-8F78-3407AED6C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/>
              <a:t>Situação em dezembro de 2016 </a:t>
            </a:r>
            <a:r>
              <a:rPr lang="pt-BR" dirty="0"/>
              <a:t>(início da gestão): líquido </a:t>
            </a:r>
            <a:r>
              <a:rPr lang="pt-BR" dirty="0" err="1"/>
              <a:t>R</a:t>
            </a:r>
            <a:r>
              <a:rPr lang="pt-BR" dirty="0"/>
              <a:t>$ 74.730,61 incluindo aplicações e </a:t>
            </a:r>
            <a:r>
              <a:rPr lang="pt-BR" dirty="0" err="1"/>
              <a:t>conta-corrente</a:t>
            </a:r>
            <a:r>
              <a:rPr lang="pt-BR" dirty="0"/>
              <a:t>.</a:t>
            </a:r>
            <a:endParaRPr lang="en-US" dirty="0"/>
          </a:p>
          <a:p>
            <a:r>
              <a:rPr lang="pt-BR" b="1" dirty="0"/>
              <a:t>Seminário RBMA em 2017: </a:t>
            </a:r>
          </a:p>
          <a:p>
            <a:r>
              <a:rPr lang="pt-BR" b="1" dirty="0"/>
              <a:t>Patrocínios:</a:t>
            </a:r>
            <a:r>
              <a:rPr lang="pt-BR" dirty="0"/>
              <a:t> 		Instituto Unibanco </a:t>
            </a:r>
            <a:r>
              <a:rPr lang="pt-BR" dirty="0" err="1"/>
              <a:t>R</a:t>
            </a:r>
            <a:r>
              <a:rPr lang="pt-BR" dirty="0"/>
              <a:t>$ 15.000,00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Instituto C&amp;A </a:t>
            </a:r>
            <a:r>
              <a:rPr lang="pt-BR" dirty="0" err="1"/>
              <a:t>R</a:t>
            </a:r>
            <a:r>
              <a:rPr lang="pt-BR" dirty="0"/>
              <a:t>$ 30.000,00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Fundação Roberto Marinho </a:t>
            </a:r>
            <a:r>
              <a:rPr lang="pt-BR" dirty="0" err="1"/>
              <a:t>R</a:t>
            </a:r>
            <a:r>
              <a:rPr lang="pt-BR" dirty="0"/>
              <a:t>$ 5000,00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Instituto Ayrton Senna </a:t>
            </a:r>
            <a:r>
              <a:rPr lang="pt-BR" dirty="0" err="1"/>
              <a:t>R</a:t>
            </a:r>
            <a:r>
              <a:rPr lang="pt-BR" dirty="0"/>
              <a:t>$ 13.655,00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H&amp;P Consultoria </a:t>
            </a:r>
            <a:r>
              <a:rPr lang="pt-BR" dirty="0" err="1"/>
              <a:t>R</a:t>
            </a:r>
            <a:r>
              <a:rPr lang="pt-BR" dirty="0"/>
              <a:t>$ 10.000,00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Itaú Social </a:t>
            </a:r>
            <a:r>
              <a:rPr lang="pt-BR" dirty="0" err="1"/>
              <a:t>R</a:t>
            </a:r>
            <a:r>
              <a:rPr lang="pt-BR" dirty="0"/>
              <a:t>$ 60.000,00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			</a:t>
            </a:r>
            <a:r>
              <a:rPr lang="pt-BR" b="1" dirty="0"/>
              <a:t>Total: </a:t>
            </a:r>
            <a:r>
              <a:rPr lang="pt-BR" b="1" dirty="0" err="1"/>
              <a:t>R</a:t>
            </a:r>
            <a:r>
              <a:rPr lang="pt-BR" b="1" dirty="0"/>
              <a:t>$ 133.655,00</a:t>
            </a:r>
          </a:p>
          <a:p>
            <a:r>
              <a:rPr lang="en-US" b="1" dirty="0"/>
              <a:t>+ </a:t>
            </a:r>
            <a:r>
              <a:rPr lang="en-US" b="1" dirty="0" err="1"/>
              <a:t>pagamentos</a:t>
            </a:r>
            <a:r>
              <a:rPr lang="en-US" b="1" dirty="0"/>
              <a:t> : </a:t>
            </a:r>
            <a:r>
              <a:rPr lang="en-US" dirty="0"/>
              <a:t>R$ 110,00/</a:t>
            </a:r>
            <a:r>
              <a:rPr lang="en-US" dirty="0" err="1"/>
              <a:t>pessoa</a:t>
            </a:r>
            <a:r>
              <a:rPr lang="en-US" dirty="0"/>
              <a:t> - 6 mini-</a:t>
            </a:r>
            <a:r>
              <a:rPr lang="en-US" dirty="0" err="1"/>
              <a:t>cursos</a:t>
            </a:r>
            <a:r>
              <a:rPr lang="en-US" dirty="0"/>
              <a:t>/ +-20p </a:t>
            </a:r>
            <a:r>
              <a:rPr lang="en-US" dirty="0" err="1"/>
              <a:t>cada</a:t>
            </a:r>
            <a:r>
              <a:rPr lang="en-US" dirty="0"/>
              <a:t> = </a:t>
            </a:r>
            <a:r>
              <a:rPr lang="en-US" dirty="0" err="1"/>
              <a:t>Aprox</a:t>
            </a:r>
            <a:r>
              <a:rPr lang="en-US" dirty="0"/>
              <a:t>. R$13,200,00</a:t>
            </a:r>
          </a:p>
          <a:p>
            <a:r>
              <a:rPr lang="pt-BR" b="1" dirty="0"/>
              <a:t>Custo total do Seminário: </a:t>
            </a:r>
            <a:r>
              <a:rPr lang="pt-BR" b="1" dirty="0" err="1"/>
              <a:t>R</a:t>
            </a:r>
            <a:r>
              <a:rPr lang="pt-BR" b="1" dirty="0"/>
              <a:t>$ 98.236, 89 </a:t>
            </a:r>
          </a:p>
          <a:p>
            <a:r>
              <a:rPr lang="pt-BR" b="1" dirty="0"/>
              <a:t>Situação em dezembro de 2017: </a:t>
            </a:r>
            <a:r>
              <a:rPr lang="pt-BR" b="1" dirty="0" err="1"/>
              <a:t>R</a:t>
            </a:r>
            <a:r>
              <a:rPr lang="pt-BR" b="1" dirty="0"/>
              <a:t>$ 122.563,21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85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6816-EC38-9341-871E-3C0B9488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Situação</a:t>
            </a:r>
            <a:r>
              <a:rPr lang="en-US" b="1" dirty="0"/>
              <a:t> </a:t>
            </a:r>
            <a:r>
              <a:rPr lang="en-US" b="1" dirty="0" err="1"/>
              <a:t>financeira</a:t>
            </a:r>
            <a:r>
              <a:rPr lang="en-US" b="1" dirty="0"/>
              <a:t> – </a:t>
            </a:r>
            <a:r>
              <a:rPr lang="en-US" b="1" dirty="0" err="1"/>
              <a:t>ano</a:t>
            </a:r>
            <a:r>
              <a:rPr lang="en-US" b="1" dirty="0"/>
              <a:t>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AA7C89-3ECB-7C49-934A-481A7EF4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19" y="1377052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pt-BR" dirty="0"/>
              <a:t> </a:t>
            </a:r>
            <a:r>
              <a:rPr lang="pt-BR" sz="5600" b="1" dirty="0"/>
              <a:t>Situação em 2018: </a:t>
            </a:r>
            <a:endParaRPr lang="en-US" sz="5600" dirty="0"/>
          </a:p>
          <a:p>
            <a:r>
              <a:rPr lang="pt-BR" sz="5600" dirty="0"/>
              <a:t>1. Saldo em aplicações: </a:t>
            </a:r>
            <a:r>
              <a:rPr lang="pt-BR" sz="5600" dirty="0" err="1"/>
              <a:t>R</a:t>
            </a:r>
            <a:r>
              <a:rPr lang="pt-BR" sz="5600" dirty="0"/>
              <a:t>$ 104.300,00 (ultima atualização junho de 2018) líquido. </a:t>
            </a:r>
            <a:endParaRPr lang="en-US" sz="5600" dirty="0"/>
          </a:p>
          <a:p>
            <a:r>
              <a:rPr lang="pt-BR" sz="5600" dirty="0"/>
              <a:t>2. Saldo na </a:t>
            </a:r>
            <a:r>
              <a:rPr lang="pt-BR" sz="5600" dirty="0" err="1"/>
              <a:t>conta-corrente</a:t>
            </a:r>
            <a:r>
              <a:rPr lang="pt-BR" sz="5600" dirty="0"/>
              <a:t> do banco Itaú</a:t>
            </a:r>
            <a:endParaRPr lang="en-US" sz="5600" dirty="0"/>
          </a:p>
          <a:p>
            <a:r>
              <a:rPr lang="pt-BR" sz="5600" dirty="0"/>
              <a:t>	Situação em Junho de 2018		R$10.558, 97</a:t>
            </a:r>
            <a:endParaRPr lang="en-US" sz="5600" dirty="0"/>
          </a:p>
          <a:p>
            <a:r>
              <a:rPr lang="pt-BR" sz="5600" dirty="0"/>
              <a:t>	Principais pagamentos realizados entre junho e novembro de 2018: </a:t>
            </a:r>
            <a:endParaRPr lang="en-US" sz="5600" dirty="0"/>
          </a:p>
          <a:p>
            <a:r>
              <a:rPr lang="pt-BR" sz="5600" dirty="0"/>
              <a:t> 	Apoio administrativo Cassia: </a:t>
            </a:r>
            <a:r>
              <a:rPr lang="pt-BR" sz="5600" dirty="0" err="1"/>
              <a:t>R</a:t>
            </a:r>
            <a:r>
              <a:rPr lang="pt-BR" sz="5600" dirty="0"/>
              <a:t>$ 1850,00</a:t>
            </a:r>
            <a:endParaRPr lang="en-US" sz="5600" dirty="0"/>
          </a:p>
          <a:p>
            <a:r>
              <a:rPr lang="pt-BR" sz="5600" dirty="0"/>
              <a:t>		Contador: </a:t>
            </a:r>
            <a:r>
              <a:rPr lang="pt-BR" sz="5600" dirty="0" err="1"/>
              <a:t>R</a:t>
            </a:r>
            <a:r>
              <a:rPr lang="pt-BR" sz="5600" dirty="0"/>
              <a:t>$ 2862,00</a:t>
            </a:r>
            <a:endParaRPr lang="en-US" sz="5600" dirty="0"/>
          </a:p>
          <a:p>
            <a:r>
              <a:rPr lang="pt-BR" sz="5600" dirty="0"/>
              <a:t>		Recarga cartão </a:t>
            </a:r>
            <a:r>
              <a:rPr lang="pt-BR" sz="5600" dirty="0" err="1"/>
              <a:t>pag</a:t>
            </a:r>
            <a:r>
              <a:rPr lang="pt-BR" sz="5600" dirty="0"/>
              <a:t> seguro: </a:t>
            </a:r>
            <a:r>
              <a:rPr lang="pt-BR" sz="5600" dirty="0" err="1"/>
              <a:t>R</a:t>
            </a:r>
            <a:r>
              <a:rPr lang="pt-BR" sz="5600" dirty="0"/>
              <a:t>$ 2000,00</a:t>
            </a:r>
            <a:endParaRPr lang="en-US" sz="5600" dirty="0"/>
          </a:p>
          <a:p>
            <a:r>
              <a:rPr lang="pt-BR" sz="5600" dirty="0"/>
              <a:t>		Certificado digital SERASA: </a:t>
            </a:r>
            <a:r>
              <a:rPr lang="pt-BR" sz="5600" dirty="0" err="1"/>
              <a:t>R</a:t>
            </a:r>
            <a:r>
              <a:rPr lang="pt-BR" sz="5600" dirty="0"/>
              <a:t>$ 188,10</a:t>
            </a:r>
            <a:endParaRPr lang="en-US" sz="5600" dirty="0"/>
          </a:p>
          <a:p>
            <a:r>
              <a:rPr lang="pt-BR" sz="5600" dirty="0"/>
              <a:t>		Total: </a:t>
            </a:r>
            <a:r>
              <a:rPr lang="pt-BR" sz="5600" dirty="0" err="1"/>
              <a:t>R</a:t>
            </a:r>
            <a:r>
              <a:rPr lang="pt-BR" sz="5600" dirty="0"/>
              <a:t>$ 6900,10</a:t>
            </a:r>
            <a:endParaRPr lang="en-US" sz="5600" dirty="0"/>
          </a:p>
          <a:p>
            <a:r>
              <a:rPr lang="pt-BR" sz="5600" dirty="0"/>
              <a:t>3. Saldo aproximado na </a:t>
            </a:r>
            <a:r>
              <a:rPr lang="pt-BR" sz="5600" dirty="0" err="1"/>
              <a:t>conta-corrente</a:t>
            </a:r>
            <a:r>
              <a:rPr lang="pt-BR" sz="5600" dirty="0"/>
              <a:t> em dezembro de 2018: R$3.000,00 </a:t>
            </a:r>
            <a:endParaRPr lang="en-US" sz="5600" dirty="0"/>
          </a:p>
          <a:p>
            <a:r>
              <a:rPr lang="pt-BR" sz="5600" dirty="0"/>
              <a:t>4. Saldo no cartão pré-pago </a:t>
            </a:r>
            <a:r>
              <a:rPr lang="pt-BR" sz="5600" dirty="0" err="1"/>
              <a:t>Pag</a:t>
            </a:r>
            <a:r>
              <a:rPr lang="pt-BR" sz="5600" dirty="0"/>
              <a:t> Seguro em 15 de janeiro de 2018: </a:t>
            </a:r>
            <a:r>
              <a:rPr lang="pt-BR" sz="5600" dirty="0" err="1"/>
              <a:t>R</a:t>
            </a:r>
            <a:r>
              <a:rPr lang="pt-BR" sz="5600" dirty="0"/>
              <a:t>$ 1.103,55</a:t>
            </a:r>
            <a:r>
              <a:rPr lang="en-US" sz="5600" dirty="0"/>
              <a:t> </a:t>
            </a:r>
            <a:r>
              <a:rPr lang="pt-BR" sz="5600" dirty="0"/>
              <a:t>(utilizado para pagar a plataforma </a:t>
            </a:r>
            <a:r>
              <a:rPr lang="pt-BR" sz="5600" dirty="0" err="1"/>
              <a:t>ning</a:t>
            </a:r>
            <a:r>
              <a:rPr lang="pt-BR" sz="5600" dirty="0"/>
              <a:t>)</a:t>
            </a:r>
            <a:endParaRPr lang="en-US" sz="5600" dirty="0"/>
          </a:p>
          <a:p>
            <a:r>
              <a:rPr lang="pt-BR" sz="5600" dirty="0"/>
              <a:t>5. Saldo no </a:t>
            </a:r>
            <a:r>
              <a:rPr lang="pt-BR" sz="5600" dirty="0" err="1"/>
              <a:t>Pay</a:t>
            </a:r>
            <a:r>
              <a:rPr lang="pt-BR" sz="5600" dirty="0"/>
              <a:t> </a:t>
            </a:r>
            <a:r>
              <a:rPr lang="pt-BR" sz="5600" dirty="0" err="1"/>
              <a:t>Pal</a:t>
            </a:r>
            <a:r>
              <a:rPr lang="pt-BR" sz="5600" dirty="0"/>
              <a:t> em 15 de janeiro de 2018: </a:t>
            </a:r>
            <a:r>
              <a:rPr lang="pt-BR" sz="5600" dirty="0" err="1"/>
              <a:t>R</a:t>
            </a:r>
            <a:r>
              <a:rPr lang="pt-BR" sz="5600" dirty="0"/>
              <a:t>$ 2.499,34.</a:t>
            </a:r>
            <a:endParaRPr lang="en-US" sz="5600" dirty="0"/>
          </a:p>
          <a:p>
            <a:r>
              <a:rPr lang="pt-BR" sz="5600" b="1" dirty="0"/>
              <a:t>Total de recursos financeiros da RBMA em dezembro de 2018 – aproximadamente </a:t>
            </a:r>
            <a:r>
              <a:rPr lang="pt-BR" sz="5600" b="1" dirty="0" err="1"/>
              <a:t>R</a:t>
            </a:r>
            <a:r>
              <a:rPr lang="pt-BR" sz="5600" b="1" dirty="0"/>
              <a:t>$ 110.000,00</a:t>
            </a:r>
          </a:p>
          <a:p>
            <a:endParaRPr lang="pt-BR" sz="5600" b="1" dirty="0"/>
          </a:p>
          <a:p>
            <a:r>
              <a:rPr lang="pt-BR" sz="5600" b="1" dirty="0"/>
              <a:t>Todas as certidões negativas em ordem</a:t>
            </a:r>
          </a:p>
          <a:p>
            <a:r>
              <a:rPr lang="pt-BR" sz="5600" b="1" dirty="0"/>
              <a:t>Balanços e balancetes de 2016 e 2017 disponíveis para consulta</a:t>
            </a:r>
          </a:p>
          <a:p>
            <a:r>
              <a:rPr lang="pt-BR" sz="5600" b="1" dirty="0"/>
              <a:t>Conselho Fiscal irá apreciar todas as contas da gestão </a:t>
            </a:r>
          </a:p>
          <a:p>
            <a:endParaRPr lang="en-US" sz="5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4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6816-EC38-9341-871E-3C0B9488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Relatório de </a:t>
            </a:r>
            <a:r>
              <a:rPr lang="en-US" b="1" dirty="0" err="1"/>
              <a:t>Atividades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B7A53-E51B-7140-A790-69D0C4521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66" y="1604334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Gestão</a:t>
            </a:r>
            <a:r>
              <a:rPr lang="en-US" dirty="0"/>
              <a:t> </a:t>
            </a:r>
            <a:r>
              <a:rPr lang="en-US" dirty="0" err="1"/>
              <a:t>assumiu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novembro</a:t>
            </a:r>
            <a:r>
              <a:rPr lang="en-US" dirty="0"/>
              <a:t> de 2016. </a:t>
            </a:r>
            <a:r>
              <a:rPr lang="en-US" dirty="0" err="1"/>
              <a:t>Eleitos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pt-BR" dirty="0"/>
              <a:t>Carolina </a:t>
            </a:r>
            <a:r>
              <a:rPr lang="pt-BR" dirty="0" err="1"/>
              <a:t>Proietti</a:t>
            </a:r>
            <a:r>
              <a:rPr lang="pt-BR" dirty="0"/>
              <a:t> </a:t>
            </a:r>
            <a:r>
              <a:rPr lang="pt-BR" dirty="0" err="1"/>
              <a:t>Imura</a:t>
            </a:r>
            <a:r>
              <a:rPr lang="en-US" dirty="0"/>
              <a:t> </a:t>
            </a:r>
          </a:p>
          <a:p>
            <a:pPr lvl="0"/>
            <a:r>
              <a:rPr lang="pt-BR" dirty="0"/>
              <a:t>Daniel Braga Brandão</a:t>
            </a:r>
            <a:endParaRPr lang="en-US" dirty="0"/>
          </a:p>
          <a:p>
            <a:pPr lvl="0"/>
            <a:r>
              <a:rPr lang="pt-BR" dirty="0" err="1"/>
              <a:t>Lycia</a:t>
            </a:r>
            <a:r>
              <a:rPr lang="pt-BR" dirty="0"/>
              <a:t> Silva e Lima</a:t>
            </a:r>
            <a:endParaRPr lang="en-US" dirty="0"/>
          </a:p>
          <a:p>
            <a:pPr lvl="0"/>
            <a:r>
              <a:rPr lang="pt-BR" dirty="0"/>
              <a:t>Maria </a:t>
            </a:r>
            <a:r>
              <a:rPr lang="pt-BR" dirty="0" err="1"/>
              <a:t>Emilia</a:t>
            </a:r>
            <a:r>
              <a:rPr lang="pt-BR" dirty="0"/>
              <a:t> Accioli Nobre Bretan</a:t>
            </a:r>
            <a:endParaRPr lang="en-US" dirty="0"/>
          </a:p>
          <a:p>
            <a:pPr lvl="0"/>
            <a:r>
              <a:rPr lang="pt-BR" dirty="0"/>
              <a:t>Maria Lucia Cunha de Carvalho</a:t>
            </a:r>
            <a:endParaRPr lang="en-US" dirty="0"/>
          </a:p>
          <a:p>
            <a:pPr lvl="0"/>
            <a:r>
              <a:rPr lang="pt-BR" dirty="0"/>
              <a:t>Martina </a:t>
            </a:r>
            <a:r>
              <a:rPr lang="pt-BR" dirty="0" err="1"/>
              <a:t>Rillo</a:t>
            </a:r>
            <a:r>
              <a:rPr lang="pt-BR" dirty="0"/>
              <a:t> Otero </a:t>
            </a:r>
            <a:endParaRPr lang="en-US" dirty="0"/>
          </a:p>
          <a:p>
            <a:r>
              <a:rPr lang="pt-BR" dirty="0" err="1"/>
              <a:t>Luis</a:t>
            </a:r>
            <a:r>
              <a:rPr lang="pt-BR" dirty="0"/>
              <a:t> Mario </a:t>
            </a:r>
            <a:r>
              <a:rPr lang="pt-BR" dirty="0" err="1"/>
              <a:t>Fujiwara</a:t>
            </a:r>
            <a:r>
              <a:rPr lang="pt-BR" dirty="0"/>
              <a:t> (se desligou em abril  de 2017)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Em junho de 2017 foi eleito um </a:t>
            </a:r>
            <a:r>
              <a:rPr lang="pt-BR" b="1" dirty="0"/>
              <a:t>Conselho Fiscal</a:t>
            </a:r>
            <a:r>
              <a:rPr lang="pt-BR" dirty="0"/>
              <a:t>, composto por três Conselheiros, relacionados abaixo:</a:t>
            </a:r>
            <a:endParaRPr lang="en-US" dirty="0">
              <a:effectLst/>
            </a:endParaRPr>
          </a:p>
          <a:p>
            <a:pPr lvl="0"/>
            <a:r>
              <a:rPr lang="pt-BR" dirty="0"/>
              <a:t>Cristina Xavier Ferreira (pediu desligamento em 2018)</a:t>
            </a:r>
            <a:endParaRPr lang="en-US" dirty="0"/>
          </a:p>
          <a:p>
            <a:pPr lvl="0"/>
            <a:r>
              <a:rPr lang="pt-BR" dirty="0"/>
              <a:t>Glaucia Alves Macedo</a:t>
            </a:r>
            <a:endParaRPr lang="en-US" dirty="0"/>
          </a:p>
          <a:p>
            <a:pPr lvl="0"/>
            <a:r>
              <a:rPr lang="pt-BR" dirty="0"/>
              <a:t>Marcio Fernando dos Reis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3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6816-EC38-9341-871E-3C0B9488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Relatório de </a:t>
            </a:r>
            <a:r>
              <a:rPr lang="en-US" b="1" dirty="0" err="1"/>
              <a:t>Atividades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8AB7BE-7BD4-B349-A304-63E413D75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z-Cyrl-UZ" b="1" i="1" dirty="0"/>
              <a:t>3.1 Reunião </a:t>
            </a:r>
            <a:r>
              <a:rPr lang="en-US" b="1" i="1" dirty="0" err="1"/>
              <a:t>presencial</a:t>
            </a:r>
            <a:r>
              <a:rPr lang="en-US" b="1" i="1" dirty="0"/>
              <a:t> </a:t>
            </a:r>
            <a:r>
              <a:rPr lang="uz-Cyrl-UZ" b="1" i="1" dirty="0"/>
              <a:t>de Planejamento Estratégico</a:t>
            </a:r>
            <a:r>
              <a:rPr lang="en-US" b="1" i="1" dirty="0"/>
              <a:t> </a:t>
            </a:r>
            <a:endParaRPr lang="en-US" dirty="0">
              <a:effectLst/>
            </a:endParaRPr>
          </a:p>
          <a:p>
            <a:r>
              <a:rPr lang="en-US" dirty="0"/>
              <a:t>M</a:t>
            </a:r>
            <a:r>
              <a:rPr lang="uz-Cyrl-UZ" dirty="0"/>
              <a:t>aio</a:t>
            </a:r>
            <a:r>
              <a:rPr lang="en-US" dirty="0"/>
              <a:t> de 2017 São Paulo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uz-Cyrl-UZ" dirty="0"/>
              <a:t> 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uz-Cyrl-UZ" b="1" i="1" dirty="0"/>
              <a:t>3.2. </a:t>
            </a:r>
            <a:r>
              <a:rPr lang="en-US" b="1" i="1" dirty="0"/>
              <a:t>E</a:t>
            </a:r>
            <a:r>
              <a:rPr lang="uz-Cyrl-UZ" b="1" i="1" dirty="0"/>
              <a:t>ventos regionais</a:t>
            </a:r>
            <a:r>
              <a:rPr lang="en-US" b="1" i="1" dirty="0"/>
              <a:t> - </a:t>
            </a:r>
            <a:r>
              <a:rPr lang="en-US" b="1" i="1" dirty="0" err="1"/>
              <a:t>Junho</a:t>
            </a:r>
            <a:r>
              <a:rPr lang="en-US" b="1" i="1" dirty="0"/>
              <a:t> de 2017 </a:t>
            </a:r>
            <a:endParaRPr lang="en-US" dirty="0">
              <a:effectLst/>
            </a:endParaRPr>
          </a:p>
          <a:p>
            <a:r>
              <a:rPr lang="uz-Cyrl-UZ" dirty="0"/>
              <a:t>São Paulo, Belo Horizonte</a:t>
            </a:r>
            <a:r>
              <a:rPr lang="en-US" dirty="0"/>
              <a:t>,</a:t>
            </a:r>
            <a:r>
              <a:rPr lang="uz-Cyrl-UZ" dirty="0"/>
              <a:t> Fortaleza</a:t>
            </a:r>
            <a:r>
              <a:rPr lang="en-US" dirty="0"/>
              <a:t>, Bahia</a:t>
            </a:r>
          </a:p>
          <a:p>
            <a:r>
              <a:rPr lang="uz-Cyrl-UZ" dirty="0"/>
              <a:t>Semana de Avaliação da América Latina e Caribe, organizada pelo CLEAR-LA. </a:t>
            </a:r>
            <a:endParaRPr lang="en-US" dirty="0"/>
          </a:p>
          <a:p>
            <a:pPr marL="0" indent="0">
              <a:buNone/>
            </a:pPr>
            <a:r>
              <a:rPr lang="uz-Cyrl-UZ" dirty="0"/>
              <a:t> 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uz-Cyrl-UZ" b="1" i="1" dirty="0"/>
              <a:t>3.3. VIII Seminário Nacional da RBMA</a:t>
            </a:r>
            <a:r>
              <a:rPr lang="en-US" b="1" i="1" dirty="0"/>
              <a:t>:</a:t>
            </a:r>
            <a:r>
              <a:rPr lang="uz-Cyrl-UZ" dirty="0"/>
              <a:t> "</a:t>
            </a:r>
            <a:r>
              <a:rPr lang="pt-BR" b="1" dirty="0"/>
              <a:t>Avaliação: gestão e utilidade em uma sociedade em transformação</a:t>
            </a:r>
            <a:r>
              <a:rPr lang="uz-Cyrl-UZ" dirty="0"/>
              <a:t>”</a:t>
            </a:r>
            <a:r>
              <a:rPr lang="en-US" dirty="0"/>
              <a:t> - </a:t>
            </a:r>
            <a:r>
              <a:rPr lang="en-US" dirty="0" err="1"/>
              <a:t>gratuito</a:t>
            </a:r>
            <a:endParaRPr lang="en-US" dirty="0">
              <a:effectLst/>
            </a:endParaRPr>
          </a:p>
          <a:p>
            <a:r>
              <a:rPr lang="uz-Cyrl-UZ" dirty="0"/>
              <a:t>Realização do VIII Seminário Nacional da RBMA, </a:t>
            </a:r>
            <a:endParaRPr lang="en-US" dirty="0"/>
          </a:p>
          <a:p>
            <a:r>
              <a:rPr lang="uz-Cyrl-UZ" dirty="0"/>
              <a:t>5 e 6 de outubro </a:t>
            </a:r>
            <a:r>
              <a:rPr lang="en-US" dirty="0"/>
              <a:t> de 2017 </a:t>
            </a:r>
            <a:r>
              <a:rPr lang="uz-Cyrl-UZ" dirty="0"/>
              <a:t>parceria com a FGV/EESP – CLEAR </a:t>
            </a:r>
            <a:endParaRPr lang="en-US" dirty="0"/>
          </a:p>
          <a:p>
            <a:r>
              <a:rPr lang="uz-Cyrl-UZ" dirty="0"/>
              <a:t>apoio de fundações e institutos.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8AB7BE-7BD4-B349-A304-63E413D75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b="1" dirty="0"/>
          </a:p>
          <a:p>
            <a:r>
              <a:rPr lang="pt-BR" b="1" dirty="0"/>
              <a:t>Diálogos em M&amp;A - painéis dinâmicos</a:t>
            </a:r>
            <a:r>
              <a:rPr lang="pt-BR" dirty="0"/>
              <a:t> (gratuito)</a:t>
            </a:r>
            <a:endParaRPr lang="en-US" dirty="0">
              <a:effectLst/>
            </a:endParaRPr>
          </a:p>
          <a:p>
            <a:r>
              <a:rPr lang="pt-BR" b="1" dirty="0"/>
              <a:t>Minicursos: </a:t>
            </a:r>
            <a:r>
              <a:rPr lang="pt-BR" dirty="0"/>
              <a:t>(ministrantes não receberam pagamento)</a:t>
            </a:r>
          </a:p>
          <a:p>
            <a:pPr lvl="1"/>
            <a:r>
              <a:rPr lang="pt-BR" b="1" dirty="0"/>
              <a:t>Gestão Social e Relacionamento com Comunidades: Como Monitorar?</a:t>
            </a:r>
          </a:p>
          <a:p>
            <a:pPr lvl="1"/>
            <a:r>
              <a:rPr lang="pt-BR" b="1" dirty="0"/>
              <a:t>Novas Abordagens e Metodologias Qualitativas em Avaliação de Políticas Públicas</a:t>
            </a:r>
            <a:endParaRPr lang="en-US" dirty="0"/>
          </a:p>
          <a:p>
            <a:pPr lvl="1"/>
            <a:r>
              <a:rPr lang="pt-BR" b="1" dirty="0"/>
              <a:t>Introdução ao </a:t>
            </a:r>
            <a:r>
              <a:rPr lang="pt-BR" b="1" dirty="0" err="1"/>
              <a:t>Outcome</a:t>
            </a:r>
            <a:r>
              <a:rPr lang="pt-BR" b="1" dirty="0"/>
              <a:t> </a:t>
            </a:r>
            <a:r>
              <a:rPr lang="pt-BR" b="1" dirty="0" err="1"/>
              <a:t>Harvesting</a:t>
            </a:r>
            <a:r>
              <a:rPr lang="pt-BR" b="1" dirty="0"/>
              <a:t> (Colheita de Efeitos)</a:t>
            </a:r>
          </a:p>
          <a:p>
            <a:pPr lvl="1"/>
            <a:r>
              <a:rPr lang="pt-BR" b="1" dirty="0"/>
              <a:t>Teorias de Mudança como Ferramenta de Avaliação</a:t>
            </a:r>
            <a:endParaRPr lang="en-US" dirty="0"/>
          </a:p>
          <a:p>
            <a:pPr lvl="1"/>
            <a:r>
              <a:rPr lang="pt-BR" b="1" dirty="0"/>
              <a:t>Introdução à Avaliação Quantitativa de </a:t>
            </a:r>
            <a:r>
              <a:rPr lang="pt-BR" b="1" dirty="0" err="1"/>
              <a:t>Impact</a:t>
            </a:r>
            <a:endParaRPr lang="pt-BR" b="1" dirty="0"/>
          </a:p>
          <a:p>
            <a:pPr lvl="1"/>
            <a:r>
              <a:rPr lang="pt-BR" b="1" dirty="0"/>
              <a:t>Visual </a:t>
            </a:r>
            <a:r>
              <a:rPr lang="pt-BR" b="1" dirty="0" err="1"/>
              <a:t>Thinking</a:t>
            </a:r>
            <a:r>
              <a:rPr lang="pt-BR" b="1" dirty="0"/>
              <a:t> e Visualização de Dados</a:t>
            </a:r>
            <a:br>
              <a:rPr lang="pt-BR" dirty="0"/>
            </a:b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i="1" dirty="0"/>
              <a:t>VIII Seminário Nacional da RBMA</a:t>
            </a:r>
            <a:r>
              <a:rPr lang="en-US" b="1" i="1" dirty="0"/>
              <a:t>:</a:t>
            </a:r>
            <a:r>
              <a:rPr lang="uz-Cyrl-UZ" dirty="0"/>
              <a:t> "</a:t>
            </a:r>
            <a:r>
              <a:rPr lang="pt-BR" b="1" dirty="0"/>
              <a:t>Avaliação: </a:t>
            </a:r>
            <a:r>
              <a:rPr lang="pt-BR" b="1" dirty="0" err="1"/>
              <a:t>g</a:t>
            </a:r>
            <a:br>
              <a:rPr lang="pt-BR" b="1" dirty="0"/>
            </a:br>
            <a:r>
              <a:rPr lang="pt-BR" b="1" dirty="0"/>
              <a:t>estão e utilidade em uma sociedade em transformação</a:t>
            </a:r>
            <a:r>
              <a:rPr lang="uz-Cyrl-UZ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00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6" y="-227059"/>
            <a:ext cx="10515600" cy="1325563"/>
          </a:xfrm>
        </p:spPr>
        <p:txBody>
          <a:bodyPr>
            <a:normAutofit/>
          </a:bodyPr>
          <a:lstStyle/>
          <a:p>
            <a:r>
              <a:rPr lang="uz-Cyrl-UZ" sz="2000" b="1" i="1" dirty="0"/>
              <a:t>VIII Seminário Nacional da RBMA</a:t>
            </a:r>
            <a:r>
              <a:rPr lang="en-US" sz="2000" b="1" i="1" dirty="0"/>
              <a:t>:</a:t>
            </a:r>
            <a:r>
              <a:rPr lang="uz-Cyrl-UZ" sz="2000" dirty="0"/>
              <a:t> "</a:t>
            </a:r>
            <a:r>
              <a:rPr lang="pt-BR" sz="2000" b="1" dirty="0"/>
              <a:t>Avaliação: </a:t>
            </a:r>
            <a:r>
              <a:rPr lang="pt-BR" sz="2000" b="1" dirty="0" err="1"/>
              <a:t>g</a:t>
            </a:r>
            <a:r>
              <a:rPr lang="pt-BR" sz="2000" b="1" dirty="0"/>
              <a:t> estão e utilidade em uma sociedade em transformação</a:t>
            </a:r>
            <a:r>
              <a:rPr lang="uz-Cyrl-UZ" sz="2000" dirty="0"/>
              <a:t>”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CA86-2976-184B-BA21-0DF3C130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81" y="678341"/>
            <a:ext cx="10515600" cy="4351338"/>
          </a:xfrm>
        </p:spPr>
        <p:txBody>
          <a:bodyPr>
            <a:noAutofit/>
          </a:bodyPr>
          <a:lstStyle/>
          <a:p>
            <a:r>
              <a:rPr lang="pt-BR" sz="1400" b="1" dirty="0"/>
              <a:t>RBMA 15’  (Modelo “TED”)</a:t>
            </a:r>
          </a:p>
          <a:p>
            <a:r>
              <a:rPr lang="pt-BR" sz="1400" b="1" dirty="0"/>
              <a:t>Fatos e evidências em tempos de pós-verdade </a:t>
            </a:r>
            <a:r>
              <a:rPr lang="pt-BR" sz="1400" dirty="0"/>
              <a:t>: Christian </a:t>
            </a:r>
            <a:r>
              <a:rPr lang="pt-BR" sz="1400" dirty="0" err="1"/>
              <a:t>Dunker</a:t>
            </a:r>
            <a:r>
              <a:rPr lang="pt-BR" sz="1400" dirty="0"/>
              <a:t> (USP)</a:t>
            </a:r>
          </a:p>
          <a:p>
            <a:r>
              <a:rPr lang="pt-BR" sz="1400" b="1" dirty="0"/>
              <a:t>Controle social: </a:t>
            </a:r>
            <a:r>
              <a:rPr lang="pt-BR" sz="1400" dirty="0"/>
              <a:t>Adrian </a:t>
            </a:r>
            <a:r>
              <a:rPr lang="pt-BR" sz="1400" dirty="0" err="1"/>
              <a:t>Gurza</a:t>
            </a:r>
            <a:r>
              <a:rPr lang="pt-BR" sz="1400" dirty="0"/>
              <a:t> </a:t>
            </a:r>
            <a:r>
              <a:rPr lang="pt-BR" sz="1400" dirty="0" err="1"/>
              <a:t>Lavalle</a:t>
            </a:r>
            <a:r>
              <a:rPr lang="pt-BR" sz="1400" dirty="0"/>
              <a:t> (FFLCH-USP CEBRAP).</a:t>
            </a:r>
            <a:r>
              <a:rPr lang="en-US" sz="1400" dirty="0">
                <a:effectLst/>
              </a:rPr>
              <a:t> </a:t>
            </a:r>
            <a:endParaRPr lang="pt-BR" sz="1400" dirty="0"/>
          </a:p>
          <a:p>
            <a:r>
              <a:rPr lang="pt-BR" sz="1400" b="1" dirty="0" err="1"/>
              <a:t>Storytelling</a:t>
            </a:r>
            <a:r>
              <a:rPr lang="pt-BR" sz="1400" b="1" dirty="0"/>
              <a:t> como </a:t>
            </a:r>
            <a:r>
              <a:rPr lang="pt-BR" sz="1400" b="1" dirty="0" err="1"/>
              <a:t>estratatégia</a:t>
            </a:r>
            <a:r>
              <a:rPr lang="pt-BR" sz="1400" b="1" dirty="0"/>
              <a:t> de comunicação </a:t>
            </a:r>
            <a:r>
              <a:rPr lang="pt-BR" sz="1400" dirty="0"/>
              <a:t>Joana Castello Branco.  (Instituto C&amp;A)</a:t>
            </a:r>
            <a:br>
              <a:rPr lang="pt-BR" sz="1400" dirty="0"/>
            </a:br>
            <a:r>
              <a:rPr lang="pt-BR" sz="1400" b="1" dirty="0"/>
              <a:t>Tomada de decisão: </a:t>
            </a:r>
            <a:r>
              <a:rPr lang="pt-BR" sz="1400" dirty="0"/>
              <a:t>Carla </a:t>
            </a:r>
            <a:r>
              <a:rPr lang="pt-BR" sz="1400" dirty="0" err="1"/>
              <a:t>Tieppo</a:t>
            </a:r>
            <a:r>
              <a:rPr lang="pt-BR" sz="1400" dirty="0"/>
              <a:t>. (neurologista USP)</a:t>
            </a:r>
            <a:br>
              <a:rPr lang="pt-BR" sz="1400" dirty="0"/>
            </a:br>
            <a:r>
              <a:rPr lang="pt-BR" sz="1400" b="1" dirty="0"/>
              <a:t>Inteligência Artificial:  </a:t>
            </a:r>
            <a:r>
              <a:rPr lang="pt-BR" sz="1400" dirty="0"/>
              <a:t>Alexandre Dietrich. (IBM)</a:t>
            </a:r>
            <a:br>
              <a:rPr lang="pt-BR" sz="1400" dirty="0"/>
            </a:br>
            <a:r>
              <a:rPr lang="pt-BR" sz="1400" b="1" dirty="0"/>
              <a:t>Aprendizagem organizacional: </a:t>
            </a:r>
            <a:r>
              <a:rPr lang="pt-BR" sz="1400" dirty="0" err="1"/>
              <a:t>Antonio</a:t>
            </a:r>
            <a:r>
              <a:rPr lang="pt-BR" sz="1400" dirty="0"/>
              <a:t> Luiz de Paula e Silva.  (Boas Conversas).</a:t>
            </a:r>
            <a:endParaRPr lang="en-US" sz="1400" dirty="0"/>
          </a:p>
          <a:p>
            <a:r>
              <a:rPr lang="pt-BR" sz="1400" b="1" dirty="0"/>
              <a:t>MESAS: </a:t>
            </a:r>
          </a:p>
          <a:p>
            <a:r>
              <a:rPr lang="pt-BR" sz="1400" b="1" dirty="0"/>
              <a:t>Mesas 1A. Métodos mistos: desafios no uso em avaliações de impacto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Amanda Domingos (UFPE), Ricardo Henriques (IU), Ricardo Paes de Barros (IAS/</a:t>
            </a:r>
            <a:r>
              <a:rPr lang="pt-BR" sz="1400" dirty="0" err="1"/>
              <a:t>Insper</a:t>
            </a:r>
            <a:r>
              <a:rPr lang="pt-BR" sz="1400" dirty="0"/>
              <a:t>) e Paul </a:t>
            </a:r>
            <a:r>
              <a:rPr lang="pt-BR" sz="1400" dirty="0" err="1"/>
              <a:t>Shaffer</a:t>
            </a:r>
            <a:r>
              <a:rPr lang="pt-BR" sz="1400" dirty="0"/>
              <a:t> (Trent </a:t>
            </a:r>
            <a:r>
              <a:rPr lang="pt-BR" sz="1400" dirty="0" err="1"/>
              <a:t>University</a:t>
            </a:r>
            <a:r>
              <a:rPr lang="pt-BR" sz="1400" dirty="0"/>
              <a:t>)</a:t>
            </a:r>
            <a:br>
              <a:rPr lang="pt-BR" sz="1400" dirty="0"/>
            </a:br>
            <a:r>
              <a:rPr lang="pt-BR" sz="1400" dirty="0"/>
              <a:t>Mediação: Marina de </a:t>
            </a:r>
            <a:r>
              <a:rPr lang="pt-BR" sz="1400" dirty="0" err="1"/>
              <a:t>Culfa</a:t>
            </a:r>
            <a:r>
              <a:rPr lang="pt-BR" sz="1400" dirty="0"/>
              <a:t> (IAS/</a:t>
            </a:r>
            <a:r>
              <a:rPr lang="pt-BR" sz="1400" dirty="0" err="1"/>
              <a:t>Insper</a:t>
            </a:r>
            <a:r>
              <a:rPr lang="pt-BR" sz="1400" dirty="0"/>
              <a:t>)</a:t>
            </a:r>
            <a:br>
              <a:rPr lang="pt-BR" sz="1400" dirty="0"/>
            </a:br>
            <a:br>
              <a:rPr lang="pt-BR" sz="1400" dirty="0"/>
            </a:br>
            <a:r>
              <a:rPr lang="pt-BR" sz="1400" b="1" dirty="0"/>
              <a:t>Mesa 1B. Avaliação e gênero: fronteiras da avaliação contemporânea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Ana Elisabeth Siqueira (PRÓ-SEMIÁRIDO/CAR) e Manoela </a:t>
            </a:r>
            <a:r>
              <a:rPr lang="pt-BR" sz="1400" dirty="0" err="1"/>
              <a:t>Miklos</a:t>
            </a:r>
            <a:r>
              <a:rPr lang="pt-BR" sz="1400" dirty="0"/>
              <a:t> (Open </a:t>
            </a:r>
            <a:r>
              <a:rPr lang="pt-BR" sz="1400" dirty="0" err="1"/>
              <a:t>Society</a:t>
            </a:r>
            <a:r>
              <a:rPr lang="pt-BR" sz="1400" dirty="0"/>
              <a:t> Foundation)</a:t>
            </a:r>
            <a:br>
              <a:rPr lang="pt-BR" sz="1400" dirty="0"/>
            </a:br>
            <a:r>
              <a:rPr lang="pt-BR" sz="1400" dirty="0"/>
              <a:t>Mediação: Emília Bretan (RBMA)</a:t>
            </a:r>
            <a:br>
              <a:rPr lang="pt-BR" sz="1400" dirty="0"/>
            </a:br>
            <a:br>
              <a:rPr lang="pt-BR" sz="1400" dirty="0"/>
            </a:br>
            <a:r>
              <a:rPr lang="pt-BR" sz="1400" b="1" dirty="0"/>
              <a:t>Mesa 2A. Avaliação de políticas governamentais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Maria Fernanda </a:t>
            </a:r>
            <a:r>
              <a:rPr lang="pt-BR" sz="1400" dirty="0" err="1"/>
              <a:t>Alessio</a:t>
            </a:r>
            <a:r>
              <a:rPr lang="pt-BR" sz="1400" dirty="0"/>
              <a:t> Pinto (Secretaria Municipal de Gestão - PMSP), Fabiana </a:t>
            </a:r>
            <a:r>
              <a:rPr lang="pt-BR" sz="1400" dirty="0" err="1"/>
              <a:t>Rodopoulos</a:t>
            </a:r>
            <a:r>
              <a:rPr lang="pt-BR" sz="1400" dirty="0"/>
              <a:t> (SAG - Casa Civil da Presidência da República), Roberto Matos (SEPLAN/MA) e Gabriela Lacerda (Instituto Jones dos Santos)</a:t>
            </a:r>
            <a:br>
              <a:rPr lang="pt-BR" sz="1400" dirty="0"/>
            </a:br>
            <a:r>
              <a:rPr lang="pt-BR" sz="1400" dirty="0"/>
              <a:t>Mediação: Lúcia Carvalho (SEPLAN/BA)</a:t>
            </a:r>
            <a:endParaRPr lang="en-US" sz="1400" dirty="0"/>
          </a:p>
          <a:p>
            <a:r>
              <a:rPr lang="pt-BR" sz="1400" b="1" dirty="0"/>
              <a:t>Mesa 2B. Avaliação de negócios de impacto social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Edgar </a:t>
            </a:r>
            <a:r>
              <a:rPr lang="pt-BR" sz="1400" dirty="0" err="1"/>
              <a:t>Barki</a:t>
            </a:r>
            <a:r>
              <a:rPr lang="pt-BR" sz="1400" dirty="0"/>
              <a:t> (FGV/EESP), Jéssica Rios (Vox Capital) e Marcelo </a:t>
            </a:r>
            <a:r>
              <a:rPr lang="pt-BR" sz="1400" dirty="0" err="1"/>
              <a:t>Z</a:t>
            </a:r>
            <a:r>
              <a:rPr lang="pt-BR" sz="1400" dirty="0"/>
              <a:t>. Coelho (Programa Vivenda).</a:t>
            </a:r>
            <a:br>
              <a:rPr lang="pt-BR" sz="1400" dirty="0"/>
            </a:br>
            <a:r>
              <a:rPr lang="pt-BR" sz="1400" dirty="0"/>
              <a:t>Mediação: Diogo </a:t>
            </a:r>
            <a:r>
              <a:rPr lang="pt-BR" sz="1400" dirty="0" err="1"/>
              <a:t>Quitério</a:t>
            </a:r>
            <a:r>
              <a:rPr lang="pt-BR" sz="1400" dirty="0"/>
              <a:t> (Instituto de Cidadania Empresarial)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120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6" y="-227059"/>
            <a:ext cx="10515600" cy="1325563"/>
          </a:xfrm>
        </p:spPr>
        <p:txBody>
          <a:bodyPr>
            <a:normAutofit/>
          </a:bodyPr>
          <a:lstStyle/>
          <a:p>
            <a:r>
              <a:rPr lang="uz-Cyrl-UZ" sz="2000" b="1" i="1" dirty="0"/>
              <a:t>VIII Seminário Nacional da RBMA</a:t>
            </a:r>
            <a:r>
              <a:rPr lang="en-US" sz="2000" b="1" i="1" dirty="0"/>
              <a:t>:</a:t>
            </a:r>
            <a:r>
              <a:rPr lang="uz-Cyrl-UZ" sz="2000" dirty="0"/>
              <a:t> "</a:t>
            </a:r>
            <a:r>
              <a:rPr lang="pt-BR" sz="2000" b="1" dirty="0"/>
              <a:t>Avaliação: </a:t>
            </a:r>
            <a:r>
              <a:rPr lang="pt-BR" sz="2000" b="1" dirty="0" err="1"/>
              <a:t>g</a:t>
            </a:r>
            <a:r>
              <a:rPr lang="pt-BR" sz="2000" b="1" dirty="0"/>
              <a:t> estão e utilidade em uma sociedade em transformação</a:t>
            </a:r>
            <a:r>
              <a:rPr lang="uz-Cyrl-UZ" sz="2000" dirty="0"/>
              <a:t>”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CA86-2976-184B-BA21-0DF3C130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4" y="963477"/>
            <a:ext cx="10515600" cy="4351338"/>
          </a:xfrm>
        </p:spPr>
        <p:txBody>
          <a:bodyPr>
            <a:noAutofit/>
          </a:bodyPr>
          <a:lstStyle/>
          <a:p>
            <a:r>
              <a:rPr lang="pt-BR" sz="1400" b="1" dirty="0"/>
              <a:t>Mesa 3A. Avaliação de políticas e programas de educação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Roberta L. Biondi (Fundação </a:t>
            </a:r>
            <a:r>
              <a:rPr lang="pt-BR" sz="1400" dirty="0" err="1"/>
              <a:t>Lemann</a:t>
            </a:r>
            <a:r>
              <a:rPr lang="pt-BR" sz="1400" dirty="0"/>
              <a:t>), Ocimar Munhoz </a:t>
            </a:r>
            <a:r>
              <a:rPr lang="pt-BR" sz="1400" dirty="0" err="1"/>
              <a:t>Alavarse</a:t>
            </a:r>
            <a:r>
              <a:rPr lang="pt-BR" sz="1400" dirty="0"/>
              <a:t> (USP) e Alexandre André dos Santos (pesquisador INEP).</a:t>
            </a:r>
            <a:br>
              <a:rPr lang="pt-BR" sz="1400" dirty="0"/>
            </a:br>
            <a:r>
              <a:rPr lang="pt-BR" sz="1400" dirty="0"/>
              <a:t>Mediação: Natacha Costa (Diretora Executiva Cidade Escola).</a:t>
            </a:r>
            <a:endParaRPr lang="en-US" sz="1400" dirty="0"/>
          </a:p>
          <a:p>
            <a:r>
              <a:rPr lang="pt-BR" sz="1400" b="1" dirty="0"/>
              <a:t>Mesa 3B. Avaliação experimental no Brasil: importância e desafios</a:t>
            </a:r>
            <a:br>
              <a:rPr lang="pt-BR" sz="1400" dirty="0"/>
            </a:br>
            <a:r>
              <a:rPr lang="pt-BR" sz="1400" dirty="0" err="1"/>
              <a:t>Painelistas</a:t>
            </a:r>
            <a:r>
              <a:rPr lang="pt-BR" sz="1400" dirty="0"/>
              <a:t>: André Portela (FGV/EESP </a:t>
            </a:r>
            <a:r>
              <a:rPr lang="pt-BR" sz="1400" dirty="0" err="1"/>
              <a:t>Clear</a:t>
            </a:r>
            <a:r>
              <a:rPr lang="pt-BR" sz="1400" dirty="0"/>
              <a:t>), Flávio Riva (LAPP), Daniel Santos (USP), Ricardo Paes de Barros (IAS/</a:t>
            </a:r>
            <a:r>
              <a:rPr lang="pt-BR" sz="1400" dirty="0" err="1"/>
              <a:t>Insper</a:t>
            </a:r>
            <a:r>
              <a:rPr lang="pt-BR" sz="1400" dirty="0"/>
              <a:t>).</a:t>
            </a:r>
            <a:br>
              <a:rPr lang="pt-BR" sz="1400" dirty="0"/>
            </a:br>
            <a:r>
              <a:rPr lang="pt-BR" sz="1400" dirty="0"/>
              <a:t>Mediação: </a:t>
            </a:r>
            <a:r>
              <a:rPr lang="pt-BR" sz="1400" dirty="0" err="1"/>
              <a:t>Lycia</a:t>
            </a:r>
            <a:r>
              <a:rPr lang="pt-BR" sz="1400" dirty="0"/>
              <a:t> Lima (FGV/EESP </a:t>
            </a:r>
            <a:r>
              <a:rPr lang="pt-BR" sz="1400" dirty="0" err="1"/>
              <a:t>Clear</a:t>
            </a:r>
            <a:r>
              <a:rPr lang="pt-BR" sz="1400" dirty="0"/>
              <a:t>)</a:t>
            </a: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0CB55E-B5A2-9B43-9FDC-416298941A53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86" y="2845933"/>
            <a:ext cx="3912235" cy="26117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34BAE6-A437-6243-98D7-F4D4601CF372}"/>
              </a:ext>
            </a:extLst>
          </p:cNvPr>
          <p:cNvSpPr/>
          <p:nvPr/>
        </p:nvSpPr>
        <p:spPr>
          <a:xfrm>
            <a:off x="446314" y="55820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z-Cyrl-UZ" b="1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Bolsistas</a:t>
            </a:r>
            <a:r>
              <a:rPr lang="en-US" b="1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 Do </a:t>
            </a:r>
            <a:r>
              <a:rPr lang="en-US" b="1" dirty="0" err="1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Seminario</a:t>
            </a:r>
            <a:r>
              <a:rPr lang="uz-Cyrl-UZ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 – Reunião dia 07/10 entre bolsistas, Diretoria Colegiada, Conselho </a:t>
            </a:r>
            <a:r>
              <a:rPr lang="en-US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 </a:t>
            </a:r>
            <a:r>
              <a:rPr lang="uz-Cyrl-UZ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Fiscal e associados RBMA.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pic>
        <p:nvPicPr>
          <p:cNvPr id="8" name="Picture 7" descr="IMG_0809.JPG">
            <a:extLst>
              <a:ext uri="{FF2B5EF4-FFF2-40B4-BE49-F238E27FC236}">
                <a16:creationId xmlns:a16="http://schemas.microsoft.com/office/drawing/2014/main" id="{5E50686D-CDEC-9B45-AA03-B768963A47A4}"/>
              </a:ext>
            </a:extLst>
          </p:cNvPr>
          <p:cNvPicPr/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9816" y="2247001"/>
            <a:ext cx="4446270" cy="33350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382E348-6D29-CE4C-A7AC-03BA0F8EAD08}"/>
              </a:ext>
            </a:extLst>
          </p:cNvPr>
          <p:cNvSpPr/>
          <p:nvPr/>
        </p:nvSpPr>
        <p:spPr>
          <a:xfrm>
            <a:off x="6096000" y="5713485"/>
            <a:ext cx="6096000" cy="390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340" indent="269875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uz-Cyrl-UZ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Mesa 2A – </a:t>
            </a:r>
            <a:r>
              <a:rPr lang="uz-Cyrl-UZ" b="1" dirty="0">
                <a:solidFill>
                  <a:srgbClr val="31849B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avaliação de políticas governamentais</a:t>
            </a:r>
            <a:endParaRPr lang="en-US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00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40713-62AE-504F-BFB6-4F347B4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b="1" i="1" dirty="0"/>
              <a:t>VIII Seminário Nacional da RBMA</a:t>
            </a:r>
            <a:r>
              <a:rPr lang="en-US" b="1" i="1" dirty="0"/>
              <a:t>:</a:t>
            </a:r>
            <a:r>
              <a:rPr lang="uz-Cyrl-UZ" dirty="0"/>
              <a:t> "</a:t>
            </a:r>
            <a:r>
              <a:rPr lang="pt-BR" b="1" dirty="0"/>
              <a:t>Avaliação: </a:t>
            </a:r>
            <a:r>
              <a:rPr lang="pt-BR" b="1" dirty="0" err="1"/>
              <a:t>g</a:t>
            </a:r>
            <a:br>
              <a:rPr lang="pt-BR" b="1" dirty="0"/>
            </a:br>
            <a:r>
              <a:rPr lang="pt-BR" b="1" dirty="0"/>
              <a:t>estão e utilidade em uma sociedade em transformação</a:t>
            </a:r>
            <a:r>
              <a:rPr lang="uz-Cyrl-UZ" dirty="0"/>
              <a:t>”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1B648D-B117-A940-8C7E-2D4690BB7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674574"/>
              </p:ext>
            </p:extLst>
          </p:nvPr>
        </p:nvGraphicFramePr>
        <p:xfrm>
          <a:off x="838200" y="2030254"/>
          <a:ext cx="4768850" cy="48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>
                  <a:extLst>
                    <a:ext uri="{9D8B030D-6E8A-4147-A177-3AD203B41FA5}">
                      <a16:colId xmlns:a16="http://schemas.microsoft.com/office/drawing/2014/main" val="1639214742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935250821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8475248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900">
                          <a:effectLst/>
                        </a:rPr>
                        <a:t>NUMERO DE INSCRITOS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>
                          <a:effectLst/>
                        </a:rPr>
                        <a:t>PARTICIPANTES PRESENTES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>
                          <a:effectLst/>
                        </a:rPr>
                        <a:t>TOTAL DE PESSOAS NO EVENTO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8800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340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205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250+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94048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05D2B9E9-7433-3E46-9CAC-1AF226D1B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30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A92915-3F18-7540-B013-5730710D4A42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47" y="2857500"/>
            <a:ext cx="4380972" cy="2198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589FB8-F6F6-6C4E-ADF6-C9E99242E460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657" y="2861575"/>
            <a:ext cx="4167143" cy="2596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303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403</Words>
  <Application>Microsoft Macintosh PowerPoint</Application>
  <PresentationFormat>Widescreen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Associação Rede Brasileira de Monitoramento e Avaliação   Relatório da Gestão da Diretoria Colegiada 2016-2018</vt:lpstr>
      <vt:lpstr>Situação financeira – ano 2017</vt:lpstr>
      <vt:lpstr>Situação financeira – ano 2018</vt:lpstr>
      <vt:lpstr>Relatório de Atividades</vt:lpstr>
      <vt:lpstr>Relatório de Atividades</vt:lpstr>
      <vt:lpstr>VIII Seminário Nacional da RBMA: "Avaliação: g estão e utilidade em uma sociedade em transformação”</vt:lpstr>
      <vt:lpstr>VIII Seminário Nacional da RBMA: "Avaliação: g estão e utilidade em uma sociedade em transformação”</vt:lpstr>
      <vt:lpstr>VIII Seminário Nacional da RBMA: "Avaliação: g estão e utilidade em uma sociedade em transformação”</vt:lpstr>
      <vt:lpstr>VIII Seminário Nacional da RBMA: "Avaliação: g estão e utilidade em uma sociedade em transformação”</vt:lpstr>
      <vt:lpstr>VIII Seminário Nacional da RBMA: "Avaliação: g estão e utilidade em uma sociedade em transformação”</vt:lpstr>
      <vt:lpstr>3.5. Representação Institucional e participação em eventos </vt:lpstr>
      <vt:lpstr>Plataformas digitais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Rede Brasileira de Monitoramento e Avaliação   Relatório da Gestão da Diretoria Colegiada 2016-2018</dc:title>
  <dc:creator>Microsoft Office User</dc:creator>
  <cp:lastModifiedBy>Microsoft Office User</cp:lastModifiedBy>
  <cp:revision>10</cp:revision>
  <dcterms:created xsi:type="dcterms:W3CDTF">2019-01-19T15:40:30Z</dcterms:created>
  <dcterms:modified xsi:type="dcterms:W3CDTF">2019-01-19T22:25:10Z</dcterms:modified>
</cp:coreProperties>
</file>